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7"/>
  </p:notesMasterIdLst>
  <p:sldIdLst>
    <p:sldId id="256" r:id="rId6"/>
  </p:sldIdLst>
  <p:sldSz cx="6858000" cy="9144000" type="letter"/>
  <p:notesSz cx="6858000" cy="9240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530"/>
    <a:srgbClr val="002B45"/>
    <a:srgbClr val="0000FF"/>
    <a:srgbClr val="FEC200"/>
    <a:srgbClr val="EDC87E"/>
    <a:srgbClr val="FF0000"/>
    <a:srgbClr val="FF0066"/>
    <a:srgbClr val="FFFF66"/>
    <a:srgbClr val="89898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0" autoAdjust="0"/>
    <p:restoredTop sz="94660"/>
  </p:normalViewPr>
  <p:slideViewPr>
    <p:cSldViewPr snapToGrid="0">
      <p:cViewPr varScale="1">
        <p:scale>
          <a:sx n="49" d="100"/>
          <a:sy n="49" d="100"/>
        </p:scale>
        <p:origin x="1968"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1.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3647"/>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884614" y="0"/>
            <a:ext cx="2971800" cy="463647"/>
          </a:xfrm>
          <a:prstGeom prst="rect">
            <a:avLst/>
          </a:prstGeom>
        </p:spPr>
        <p:txBody>
          <a:bodyPr vert="horz" lIns="92492" tIns="46246" rIns="92492" bIns="46246" rtlCol="0"/>
          <a:lstStyle>
            <a:lvl1pPr algn="r">
              <a:defRPr sz="1200"/>
            </a:lvl1pPr>
          </a:lstStyle>
          <a:p>
            <a:fld id="{65E0C8F1-D2CA-4C07-B591-7CD1A8914A71}" type="datetimeFigureOut">
              <a:rPr lang="en-US" smtClean="0"/>
              <a:t>3/28/2022</a:t>
            </a:fld>
            <a:endParaRPr lang="en-US" dirty="0"/>
          </a:p>
        </p:txBody>
      </p:sp>
      <p:sp>
        <p:nvSpPr>
          <p:cNvPr id="4" name="Slide Image Placeholder 3"/>
          <p:cNvSpPr>
            <a:spLocks noGrp="1" noRot="1" noChangeAspect="1"/>
          </p:cNvSpPr>
          <p:nvPr>
            <p:ph type="sldImg" idx="2"/>
          </p:nvPr>
        </p:nvSpPr>
        <p:spPr>
          <a:xfrm>
            <a:off x="2260600" y="1154113"/>
            <a:ext cx="2336800" cy="3119437"/>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85800" y="4447154"/>
            <a:ext cx="5486400" cy="3638580"/>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7194"/>
            <a:ext cx="2971800" cy="463646"/>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4" y="8777194"/>
            <a:ext cx="2971800" cy="463646"/>
          </a:xfrm>
          <a:prstGeom prst="rect">
            <a:avLst/>
          </a:prstGeom>
        </p:spPr>
        <p:txBody>
          <a:bodyPr vert="horz" lIns="92492" tIns="46246" rIns="92492" bIns="46246" rtlCol="0" anchor="b"/>
          <a:lstStyle>
            <a:lvl1pPr algn="r">
              <a:defRPr sz="1200"/>
            </a:lvl1pPr>
          </a:lstStyle>
          <a:p>
            <a:fld id="{ABAD47E3-AA0E-483A-84F8-304B7D5C9FFE}" type="slidenum">
              <a:rPr lang="en-US" smtClean="0"/>
              <a:t>‹#›</a:t>
            </a:fld>
            <a:endParaRPr lang="en-US" dirty="0"/>
          </a:p>
        </p:txBody>
      </p:sp>
    </p:spTree>
    <p:extLst>
      <p:ext uri="{BB962C8B-B14F-4D97-AF65-F5344CB8AC3E}">
        <p14:creationId xmlns:p14="http://schemas.microsoft.com/office/powerpoint/2010/main" val="3688574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AD47E3-AA0E-483A-84F8-304B7D5C9FFE}" type="slidenum">
              <a:rPr lang="en-US" smtClean="0"/>
              <a:t>1</a:t>
            </a:fld>
            <a:endParaRPr lang="en-US" dirty="0"/>
          </a:p>
        </p:txBody>
      </p:sp>
    </p:spTree>
    <p:extLst>
      <p:ext uri="{BB962C8B-B14F-4D97-AF65-F5344CB8AC3E}">
        <p14:creationId xmlns:p14="http://schemas.microsoft.com/office/powerpoint/2010/main" val="3798941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DC88E5F-E428-4DF3-AAEA-F3A48D343AD2}" type="datetime1">
              <a:rPr lang="en-US" smtClean="0"/>
              <a:t>3/28/2022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260706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F197855-0626-4FB4-BA58-26D1A64F1F42}" type="datetime1">
              <a:rPr lang="en-US" smtClean="0"/>
              <a:t>3/28/2022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2480820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101E346-05C1-4F43-A1B1-CAF810827126}" type="datetime1">
              <a:rPr lang="en-US" smtClean="0"/>
              <a:t>3/28/2022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1366941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C78B0CF-F259-487E-AA4E-1937ADE12D8F}" type="datetime1">
              <a:rPr lang="en-US" smtClean="0"/>
              <a:t>3/28/2022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931516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DD90D7-90C1-402E-9051-20C69F59D631}" type="datetime1">
              <a:rPr lang="en-US" smtClean="0"/>
              <a:t>3/28/2022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3195168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7BA5B22-9ED3-4442-A409-5E63CCC2E6F0}" type="datetime1">
              <a:rPr lang="en-US" smtClean="0"/>
              <a:t>3/28/2022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4021533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BA09AFE-5FB4-4213-9C18-82FFCEF89246}" type="datetime1">
              <a:rPr lang="en-US" smtClean="0"/>
              <a:t>3/28/2022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3303010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1A1A50D-B5D5-44B5-80F0-BF3DD4F78076}" type="datetime1">
              <a:rPr lang="en-US" smtClean="0"/>
              <a:t>3/28/2022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1578391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783159-F23B-462A-B160-2B3F55A14515}" type="datetime1">
              <a:rPr lang="en-US" smtClean="0"/>
              <a:t>3/28/2022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732766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6370A6-2880-436E-8C76-CFC7225574F0}" type="datetime1">
              <a:rPr lang="en-US" smtClean="0"/>
              <a:t>3/28/2022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890272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8C2828-64A0-4153-A31E-579452B9C0D7}" type="datetime1">
              <a:rPr lang="en-US" smtClean="0"/>
              <a:t>3/28/2022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804588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64BDC744-A518-49F4-B14A-FC0E75D74D69}" type="datetime1">
              <a:rPr lang="en-US" smtClean="0"/>
              <a:t>3/28/2022</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DFE85BAB-4C87-4F11-9A7B-655E9E82402F}" type="slidenum">
              <a:rPr lang="en-US" smtClean="0"/>
              <a:t>‹#›</a:t>
            </a:fld>
            <a:endParaRPr lang="en-US" dirty="0"/>
          </a:p>
        </p:txBody>
      </p:sp>
    </p:spTree>
    <p:extLst>
      <p:ext uri="{BB962C8B-B14F-4D97-AF65-F5344CB8AC3E}">
        <p14:creationId xmlns:p14="http://schemas.microsoft.com/office/powerpoint/2010/main" val="17395965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tiff"/><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036" y="61336"/>
            <a:ext cx="1001477" cy="716243"/>
          </a:xfrm>
          <a:prstGeom prst="rect">
            <a:avLst/>
          </a:prstGeom>
        </p:spPr>
      </p:pic>
      <p:sp>
        <p:nvSpPr>
          <p:cNvPr id="17" name="TextBox 16"/>
          <p:cNvSpPr txBox="1"/>
          <p:nvPr/>
        </p:nvSpPr>
        <p:spPr>
          <a:xfrm>
            <a:off x="164382" y="161572"/>
            <a:ext cx="6858000" cy="769441"/>
          </a:xfrm>
          <a:prstGeom prst="rect">
            <a:avLst/>
          </a:prstGeom>
          <a:noFill/>
        </p:spPr>
        <p:txBody>
          <a:bodyPr wrap="square" rtlCol="0">
            <a:spAutoFit/>
          </a:bodyPr>
          <a:lstStyle/>
          <a:p>
            <a:pPr algn="ctr"/>
            <a:r>
              <a:rPr lang="en-US" sz="4400" dirty="0" smtClean="0">
                <a:latin typeface="Elephant" panose="02020904090505020303" pitchFamily="18" charset="0"/>
              </a:rPr>
              <a:t>IG UPDATE</a:t>
            </a:r>
            <a:endParaRPr lang="en-US" sz="4400" dirty="0">
              <a:latin typeface="Elephant" panose="02020904090505020303" pitchFamily="18" charset="0"/>
            </a:endParaRPr>
          </a:p>
        </p:txBody>
      </p:sp>
      <p:sp>
        <p:nvSpPr>
          <p:cNvPr id="21" name="TextBox 20"/>
          <p:cNvSpPr txBox="1"/>
          <p:nvPr/>
        </p:nvSpPr>
        <p:spPr>
          <a:xfrm>
            <a:off x="1262347" y="-52499"/>
            <a:ext cx="2560320" cy="440120"/>
          </a:xfrm>
          <a:prstGeom prst="rect">
            <a:avLst/>
          </a:prstGeom>
          <a:noFill/>
        </p:spPr>
        <p:txBody>
          <a:bodyPr wrap="square" rtlCol="0">
            <a:spAutoFit/>
          </a:bodyPr>
          <a:lstStyle/>
          <a:p>
            <a:r>
              <a:rPr lang="en-US" sz="2270" dirty="0" smtClean="0">
                <a:latin typeface="Elephant" panose="02020904090505020303" pitchFamily="18" charset="0"/>
              </a:rPr>
              <a:t>THE</a:t>
            </a:r>
            <a:endParaRPr lang="en-US" sz="2270" dirty="0">
              <a:latin typeface="Elephant" panose="02020904090505020303" pitchFamily="18" charset="0"/>
            </a:endParaRPr>
          </a:p>
        </p:txBody>
      </p:sp>
      <p:sp>
        <p:nvSpPr>
          <p:cNvPr id="23" name="TextBox 22"/>
          <p:cNvSpPr txBox="1">
            <a:spLocks/>
          </p:cNvSpPr>
          <p:nvPr/>
        </p:nvSpPr>
        <p:spPr>
          <a:xfrm>
            <a:off x="208861" y="1197965"/>
            <a:ext cx="4699402" cy="12484270"/>
          </a:xfrm>
          <a:prstGeom prst="rect">
            <a:avLst/>
          </a:prstGeom>
          <a:noFill/>
        </p:spPr>
        <p:txBody>
          <a:bodyPr wrap="square" numCol="2" spcCol="91440" rtlCol="0">
            <a:normAutofit/>
          </a:bodyPr>
          <a:lstStyle/>
          <a:p>
            <a:r>
              <a:rPr lang="en-US" sz="1000" dirty="0" smtClean="0">
                <a:latin typeface="Times New Roman" panose="02020603050405020304" pitchFamily="18" charset="0"/>
                <a:cs typeface="Times New Roman" panose="02020603050405020304" pitchFamily="18" charset="0"/>
              </a:rPr>
              <a:t>Inspectors General (IGs) should use the following guidance as an aid in proper placement and wear of the Army’s newest identification badge, the Inspector General Identification Bade (IGIB).</a:t>
            </a:r>
          </a:p>
          <a:p>
            <a:pPr algn="ctr"/>
            <a:r>
              <a:rPr lang="en-US" sz="1000" b="1" u="sng" smtClean="0">
                <a:latin typeface="Times New Roman" panose="02020603050405020304" pitchFamily="18" charset="0"/>
                <a:cs typeface="Times New Roman" panose="02020603050405020304" pitchFamily="18" charset="0"/>
              </a:rPr>
              <a:t>Award/Wear </a:t>
            </a:r>
            <a:r>
              <a:rPr lang="en-US" sz="1000" b="1" u="sng" dirty="0">
                <a:latin typeface="Times New Roman" panose="02020603050405020304" pitchFamily="18" charset="0"/>
                <a:cs typeface="Times New Roman" panose="02020603050405020304" pitchFamily="18" charset="0"/>
              </a:rPr>
              <a:t>of </a:t>
            </a:r>
            <a:r>
              <a:rPr lang="en-US" sz="1000" b="1" u="sng" dirty="0" smtClean="0">
                <a:latin typeface="Times New Roman" panose="02020603050405020304" pitchFamily="18" charset="0"/>
                <a:cs typeface="Times New Roman" panose="02020603050405020304" pitchFamily="18" charset="0"/>
              </a:rPr>
              <a:t>IGIB</a:t>
            </a:r>
            <a:endParaRPr lang="en-US" sz="1000" b="1" u="sng" dirty="0">
              <a:latin typeface="Times New Roman" panose="02020603050405020304" pitchFamily="18" charset="0"/>
              <a:cs typeface="Times New Roman" panose="02020603050405020304" pitchFamily="18" charset="0"/>
            </a:endParaRPr>
          </a:p>
          <a:p>
            <a:pPr indent="182880">
              <a:buFont typeface="Arial" panose="020B0604020202020204" pitchFamily="34" charset="0"/>
              <a:buChar char="•"/>
            </a:pPr>
            <a:r>
              <a:rPr lang="en-US" sz="1000" dirty="0" smtClean="0">
                <a:latin typeface="Times New Roman" panose="02020603050405020304" pitchFamily="18" charset="0"/>
                <a:cs typeface="Times New Roman" panose="02020603050405020304" pitchFamily="18" charset="0"/>
              </a:rPr>
              <a:t>Temporary wear of the IGIB/IGLP is authorized once an individual has graduated from TIGS (or DOD IG course for Joint IGs), is properly slotted in an IG position, and remains in good standing. </a:t>
            </a:r>
          </a:p>
          <a:p>
            <a:pPr indent="182880">
              <a:buFont typeface="Arial" panose="020B0604020202020204" pitchFamily="34" charset="0"/>
              <a:buChar char="•"/>
            </a:pPr>
            <a:r>
              <a:rPr lang="en-US" sz="1000" dirty="0" smtClean="0">
                <a:latin typeface="Times New Roman" panose="02020603050405020304" pitchFamily="18" charset="0"/>
                <a:cs typeface="Times New Roman" panose="02020603050405020304" pitchFamily="18" charset="0"/>
              </a:rPr>
              <a:t>Eligibility for permanent wear is authorized after successful completion of 12 months as an IG or successful completion of an IG tour—curtailment requires an Exception to Policy (ETP). Permanent award of the IGIB and Army Staff Identification Badge (ASIB) cannot be simultaneous; however, once a Soldier qualifies and is awarded the ASIB, their eligibility for permanent wear of IGIB begins.  </a:t>
            </a:r>
          </a:p>
          <a:p>
            <a:pPr indent="182880">
              <a:buFont typeface="Arial" panose="020B0604020202020204" pitchFamily="34" charset="0"/>
              <a:buChar char="•"/>
            </a:pPr>
            <a:r>
              <a:rPr lang="en-US" sz="1000" dirty="0" smtClean="0">
                <a:latin typeface="Times New Roman" panose="02020603050405020304" pitchFamily="18" charset="0"/>
                <a:cs typeface="Times New Roman" panose="02020603050405020304" pitchFamily="18" charset="0"/>
              </a:rPr>
              <a:t>All former </a:t>
            </a:r>
            <a:r>
              <a:rPr lang="en-US" sz="1000" dirty="0">
                <a:latin typeface="Times New Roman" panose="02020603050405020304" pitchFamily="18" charset="0"/>
                <a:cs typeface="Times New Roman" panose="02020603050405020304" pitchFamily="18" charset="0"/>
              </a:rPr>
              <a:t>IGs in good standing throughout all COMPOs can wear the IGIB for the remainder of their careers</a:t>
            </a:r>
            <a:r>
              <a:rPr lang="en-US" sz="1000" dirty="0" smtClean="0">
                <a:latin typeface="Times New Roman" panose="02020603050405020304" pitchFamily="18" charset="0"/>
                <a:cs typeface="Times New Roman" panose="02020603050405020304" pitchFamily="18" charset="0"/>
              </a:rPr>
              <a:t>.</a:t>
            </a:r>
          </a:p>
          <a:p>
            <a:pPr indent="182880">
              <a:buFont typeface="Arial" panose="020B0604020202020204" pitchFamily="34" charset="0"/>
              <a:buChar char="•"/>
            </a:pPr>
            <a:r>
              <a:rPr lang="en-US" sz="1000" dirty="0" smtClean="0">
                <a:latin typeface="Times New Roman" panose="02020603050405020304" pitchFamily="18" charset="0"/>
                <a:cs typeface="Times New Roman" panose="02020603050405020304" pitchFamily="18" charset="0"/>
              </a:rPr>
              <a:t>No orders are required to add the badge to your individual personnel records. </a:t>
            </a:r>
          </a:p>
          <a:p>
            <a:pPr algn="ctr"/>
            <a:r>
              <a:rPr lang="en-US" sz="1000" b="1" u="sng" dirty="0" smtClean="0">
                <a:latin typeface="Times New Roman" panose="02020603050405020304" pitchFamily="18" charset="0"/>
                <a:cs typeface="Times New Roman" panose="02020603050405020304" pitchFamily="18" charset="0"/>
              </a:rPr>
              <a:t>Uniform Placement of IGIB:</a:t>
            </a:r>
          </a:p>
          <a:p>
            <a:pPr indent="91440"/>
            <a:r>
              <a:rPr lang="en-US" sz="1000" dirty="0" smtClean="0">
                <a:latin typeface="Times New Roman" panose="02020603050405020304" pitchFamily="18" charset="0"/>
                <a:cs typeface="Times New Roman" panose="02020603050405020304" pitchFamily="18" charset="0"/>
              </a:rPr>
              <a:t>MILPER Message 22-035 and DA PAM 670-1/AR 670-1 provide guidance on placement of the IGIB on Soldiers’ Utility, Service, and Dress Uniforms. </a:t>
            </a:r>
            <a:endParaRPr lang="en-US" sz="1000" dirty="0">
              <a:latin typeface="Times New Roman" panose="02020603050405020304" pitchFamily="18" charset="0"/>
              <a:cs typeface="Times New Roman" panose="02020603050405020304" pitchFamily="18" charset="0"/>
            </a:endParaRPr>
          </a:p>
          <a:p>
            <a:pPr indent="182880">
              <a:buFont typeface="Arial" panose="020B0604020202020204" pitchFamily="34" charset="0"/>
              <a:buChar char="•"/>
            </a:pPr>
            <a:r>
              <a:rPr lang="en-US" sz="1000" dirty="0" smtClean="0">
                <a:latin typeface="Times New Roman" panose="02020603050405020304" pitchFamily="18" charset="0"/>
                <a:cs typeface="Times New Roman" panose="02020603050405020304" pitchFamily="18" charset="0"/>
              </a:rPr>
              <a:t>Soldiers will wear the IGIB on the </a:t>
            </a:r>
            <a:r>
              <a:rPr lang="en-US" sz="1000" b="1" dirty="0" smtClean="0">
                <a:latin typeface="Times New Roman" panose="02020603050405020304" pitchFamily="18" charset="0"/>
                <a:cs typeface="Times New Roman" panose="02020603050405020304" pitchFamily="18" charset="0"/>
              </a:rPr>
              <a:t>right</a:t>
            </a:r>
            <a:r>
              <a:rPr lang="en-US" sz="1000" dirty="0" smtClean="0">
                <a:latin typeface="Times New Roman" panose="02020603050405020304" pitchFamily="18" charset="0"/>
                <a:cs typeface="Times New Roman" panose="02020603050405020304" pitchFamily="18" charset="0"/>
              </a:rPr>
              <a:t> side for all uniforms; the subdued badge is worn on utility uniforms, with the badge centered on the right breast pocket between the bottom of the pocket flap and the bottom of the pocket (See photo in the right column).</a:t>
            </a:r>
            <a:endParaRPr lang="en-US" sz="1000" dirty="0">
              <a:latin typeface="Times New Roman" panose="02020603050405020304" pitchFamily="18" charset="0"/>
              <a:cs typeface="Times New Roman" panose="02020603050405020304" pitchFamily="18" charset="0"/>
            </a:endParaRPr>
          </a:p>
          <a:p>
            <a:pPr indent="182880">
              <a:buFont typeface="Arial" panose="020B0604020202020204" pitchFamily="34" charset="0"/>
              <a:buChar char="•"/>
            </a:pPr>
            <a:r>
              <a:rPr lang="en-US" sz="1000" dirty="0" smtClean="0">
                <a:latin typeface="Times New Roman" panose="02020603050405020304" pitchFamily="18" charset="0"/>
                <a:cs typeface="Times New Roman" panose="02020603050405020304" pitchFamily="18" charset="0"/>
              </a:rPr>
              <a:t>However, Soldiers </a:t>
            </a:r>
            <a:r>
              <a:rPr lang="en-US" sz="1000" dirty="0">
                <a:latin typeface="Times New Roman" panose="02020603050405020304" pitchFamily="18" charset="0"/>
                <a:cs typeface="Times New Roman" panose="02020603050405020304" pitchFamily="18" charset="0"/>
              </a:rPr>
              <a:t>may move the </a:t>
            </a:r>
            <a:r>
              <a:rPr lang="en-US" sz="1000" b="1" dirty="0">
                <a:latin typeface="Times New Roman" panose="02020603050405020304" pitchFamily="18" charset="0"/>
                <a:cs typeface="Times New Roman" panose="02020603050405020304" pitchFamily="18" charset="0"/>
              </a:rPr>
              <a:t>lower precedence </a:t>
            </a:r>
            <a:r>
              <a:rPr lang="en-US" sz="1000" b="1" dirty="0" smtClean="0">
                <a:latin typeface="Times New Roman" panose="02020603050405020304" pitchFamily="18" charset="0"/>
                <a:cs typeface="Times New Roman" panose="02020603050405020304" pitchFamily="18" charset="0"/>
              </a:rPr>
              <a:t>badge </a:t>
            </a:r>
            <a:r>
              <a:rPr lang="en-US" sz="1000" b="1" dirty="0">
                <a:latin typeface="Times New Roman" panose="02020603050405020304" pitchFamily="18" charset="0"/>
                <a:cs typeface="Times New Roman" panose="02020603050405020304" pitchFamily="18" charset="0"/>
              </a:rPr>
              <a:t>to the left side of the ACU </a:t>
            </a:r>
            <a:r>
              <a:rPr lang="en-US" sz="1000" b="1" dirty="0" smtClean="0">
                <a:latin typeface="Times New Roman" panose="02020603050405020304" pitchFamily="18" charset="0"/>
                <a:cs typeface="Times New Roman" panose="02020603050405020304" pitchFamily="18" charset="0"/>
              </a:rPr>
              <a:t>[OCP] coat</a:t>
            </a:r>
            <a:r>
              <a:rPr lang="en-US" sz="1000" dirty="0" smtClean="0">
                <a:latin typeface="Times New Roman" panose="02020603050405020304" pitchFamily="18" charset="0"/>
                <a:cs typeface="Times New Roman" panose="02020603050405020304" pitchFamily="18" charset="0"/>
              </a:rPr>
              <a:t>.* (same placement as previously noted/left breast pocket, between bottom of pocket flap and bottom of pocket.</a:t>
            </a:r>
          </a:p>
          <a:p>
            <a:pPr indent="182880">
              <a:buFont typeface="Arial" panose="020B0604020202020204" pitchFamily="34" charset="0"/>
              <a:buChar char="•"/>
            </a:pPr>
            <a:r>
              <a:rPr lang="en-US" sz="1000" dirty="0" smtClean="0">
                <a:latin typeface="Times New Roman" panose="02020603050405020304" pitchFamily="18" charset="0"/>
                <a:cs typeface="Times New Roman" panose="02020603050405020304" pitchFamily="18" charset="0"/>
              </a:rPr>
              <a:t>IGIB comes after the Instructor Identification badge in order of precedence. </a:t>
            </a:r>
          </a:p>
          <a:p>
            <a:pPr marL="171450" indent="-171450">
              <a:buFont typeface="Arial" panose="020B0604020202020204" pitchFamily="34" charset="0"/>
              <a:buChar char="•"/>
            </a:pPr>
            <a:r>
              <a:rPr lang="en-US" sz="1000" dirty="0" smtClean="0">
                <a:latin typeface="Times New Roman" panose="02020603050405020304" pitchFamily="18" charset="0"/>
                <a:cs typeface="Times New Roman" panose="02020603050405020304" pitchFamily="18" charset="0"/>
              </a:rPr>
              <a:t>Soldiers remain limited to a total  of two badges on the ACUs [OCPs], one per side.</a:t>
            </a: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smtClean="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smtClean="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smtClean="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smtClean="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smtClean="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smtClean="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smtClean="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smtClean="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smtClean="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smtClean="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smtClean="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endParaRPr lang="en-US" sz="1000" dirty="0" smtClean="0">
              <a:latin typeface="Times New Roman" panose="02020603050405020304" pitchFamily="18" charset="0"/>
              <a:cs typeface="Times New Roman" panose="02020603050405020304" pitchFamily="18" charset="0"/>
            </a:endParaRPr>
          </a:p>
          <a:p>
            <a:pPr indent="182880">
              <a:buFont typeface="Arial" panose="020B0604020202020204" pitchFamily="34" charset="0"/>
              <a:buChar char="•"/>
            </a:pPr>
            <a:endParaRPr lang="en-US" sz="1000" dirty="0" smtClean="0">
              <a:latin typeface="Times New Roman" panose="02020603050405020304" pitchFamily="18" charset="0"/>
              <a:cs typeface="Times New Roman" panose="02020603050405020304" pitchFamily="18" charset="0"/>
            </a:endParaRPr>
          </a:p>
          <a:p>
            <a:pPr indent="182880">
              <a:buFont typeface="Arial" panose="020B0604020202020204" pitchFamily="34" charset="0"/>
              <a:buChar char="•"/>
            </a:pPr>
            <a:endParaRPr lang="en-US" sz="1000" dirty="0" smtClean="0">
              <a:latin typeface="Times New Roman" panose="02020603050405020304" pitchFamily="18" charset="0"/>
              <a:cs typeface="Times New Roman" panose="02020603050405020304" pitchFamily="18" charset="0"/>
            </a:endParaRPr>
          </a:p>
          <a:p>
            <a:pPr indent="18288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indent="182880">
              <a:buFont typeface="Arial" panose="020B0604020202020204" pitchFamily="34" charset="0"/>
              <a:buChar char="•"/>
            </a:pPr>
            <a:endParaRPr lang="en-US" sz="1000" dirty="0" smtClean="0">
              <a:latin typeface="Times New Roman" panose="02020603050405020304" pitchFamily="18" charset="0"/>
              <a:cs typeface="Times New Roman" panose="02020603050405020304" pitchFamily="18" charset="0"/>
            </a:endParaRPr>
          </a:p>
          <a:p>
            <a:pPr indent="18288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endParaRPr lang="en-US" sz="1000" dirty="0" smtClean="0">
              <a:latin typeface="Times New Roman" panose="02020603050405020304" pitchFamily="18" charset="0"/>
              <a:cs typeface="Times New Roman" panose="02020603050405020304" pitchFamily="18" charset="0"/>
            </a:endParaRPr>
          </a:p>
          <a:p>
            <a:pPr indent="182880">
              <a:buFont typeface="Arial" panose="020B0604020202020204" pitchFamily="34" charset="0"/>
              <a:buChar char="•"/>
            </a:pPr>
            <a:r>
              <a:rPr lang="en-US" sz="1000" dirty="0" smtClean="0">
                <a:latin typeface="Times New Roman" panose="02020603050405020304" pitchFamily="18" charset="0"/>
                <a:cs typeface="Times New Roman" panose="02020603050405020304" pitchFamily="18" charset="0"/>
              </a:rPr>
              <a:t>Current IGs are not authorized to wear the IGIB on service or dress uniforms, while non-active (previous IGs) may do so.</a:t>
            </a:r>
          </a:p>
          <a:p>
            <a:pPr indent="182880">
              <a:buFont typeface="Arial" panose="020B0604020202020204" pitchFamily="34" charset="0"/>
              <a:buChar char="•"/>
            </a:pPr>
            <a:r>
              <a:rPr lang="en-US" sz="1000" dirty="0" smtClean="0">
                <a:latin typeface="Times New Roman" panose="02020603050405020304" pitchFamily="18" charset="0"/>
                <a:cs typeface="Times New Roman" panose="02020603050405020304" pitchFamily="18" charset="0"/>
              </a:rPr>
              <a:t>For DA photos, Soldiers should wear their  branch crest, and those who’ve met permanent wear eligibility can also wear the color version of IGIB (when available).</a:t>
            </a:r>
          </a:p>
          <a:p>
            <a:pPr indent="18288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smtClean="0">
              <a:latin typeface="Times New Roman" panose="02020603050405020304" pitchFamily="18" charset="0"/>
              <a:cs typeface="Times New Roman" panose="02020603050405020304" pitchFamily="18" charset="0"/>
            </a:endParaRPr>
          </a:p>
          <a:p>
            <a:endParaRPr lang="en-US" sz="1000" dirty="0" smtClean="0">
              <a:latin typeface="Times New Roman" panose="02020603050405020304" pitchFamily="18" charset="0"/>
              <a:cs typeface="Times New Roman" panose="02020603050405020304" pitchFamily="18" charset="0"/>
            </a:endParaRPr>
          </a:p>
          <a:p>
            <a:pPr marL="60325"/>
            <a:endParaRPr lang="en-US" sz="1000" dirty="0">
              <a:latin typeface="Times New Roman" panose="02020603050405020304" pitchFamily="18" charset="0"/>
              <a:cs typeface="Times New Roman" panose="02020603050405020304" pitchFamily="18" charset="0"/>
            </a:endParaRPr>
          </a:p>
          <a:p>
            <a:pPr marL="60325"/>
            <a:endParaRPr lang="en-US" sz="1000" b="1" u="sng" dirty="0" smtClean="0">
              <a:latin typeface="Times New Roman" panose="02020603050405020304" pitchFamily="18" charset="0"/>
              <a:cs typeface="Times New Roman" panose="02020603050405020304" pitchFamily="18" charset="0"/>
            </a:endParaRPr>
          </a:p>
          <a:p>
            <a:pPr marL="60325"/>
            <a:endParaRPr lang="en-US" sz="1000" b="1" u="sng" dirty="0">
              <a:latin typeface="Times New Roman" panose="02020603050405020304" pitchFamily="18" charset="0"/>
              <a:cs typeface="Times New Roman" panose="02020603050405020304" pitchFamily="18" charset="0"/>
            </a:endParaRPr>
          </a:p>
          <a:p>
            <a:pPr marL="60325"/>
            <a:endParaRPr lang="en-US" sz="1000" b="1" u="sng" dirty="0" smtClean="0">
              <a:latin typeface="Times New Roman" panose="02020603050405020304" pitchFamily="18" charset="0"/>
              <a:cs typeface="Times New Roman" panose="02020603050405020304" pitchFamily="18" charset="0"/>
            </a:endParaRPr>
          </a:p>
          <a:p>
            <a:pPr marL="60325"/>
            <a:endParaRPr lang="en-US" sz="1000" b="1" u="sng" dirty="0">
              <a:latin typeface="Times New Roman" panose="02020603050405020304" pitchFamily="18" charset="0"/>
              <a:cs typeface="Times New Roman" panose="02020603050405020304" pitchFamily="18" charset="0"/>
            </a:endParaRPr>
          </a:p>
          <a:p>
            <a:pPr marL="60325"/>
            <a:endParaRPr lang="en-US" sz="1000" b="1" u="sng" dirty="0" smtClean="0">
              <a:latin typeface="Times New Roman" panose="02020603050405020304" pitchFamily="18" charset="0"/>
              <a:cs typeface="Times New Roman" panose="02020603050405020304" pitchFamily="18" charset="0"/>
            </a:endParaRPr>
          </a:p>
          <a:p>
            <a:pPr marL="60325"/>
            <a:endParaRPr lang="en-US" sz="1000" b="1" u="sng" dirty="0">
              <a:latin typeface="Times New Roman" panose="02020603050405020304" pitchFamily="18" charset="0"/>
              <a:cs typeface="Times New Roman" panose="02020603050405020304" pitchFamily="18" charset="0"/>
            </a:endParaRPr>
          </a:p>
          <a:p>
            <a:pPr marL="60325"/>
            <a:endParaRPr lang="en-US" sz="1000" b="1" u="sng" dirty="0" smtClean="0">
              <a:latin typeface="Times New Roman" panose="02020603050405020304" pitchFamily="18" charset="0"/>
              <a:cs typeface="Times New Roman" panose="02020603050405020304" pitchFamily="18" charset="0"/>
            </a:endParaRPr>
          </a:p>
          <a:p>
            <a:pPr marL="60325"/>
            <a:endParaRPr lang="en-US" sz="1000" b="1" u="sng" dirty="0">
              <a:latin typeface="Times New Roman" panose="02020603050405020304" pitchFamily="18" charset="0"/>
              <a:cs typeface="Times New Roman" panose="02020603050405020304" pitchFamily="18" charset="0"/>
            </a:endParaRPr>
          </a:p>
          <a:p>
            <a:pPr marL="60325" indent="-60325" algn="ctr"/>
            <a:endParaRPr lang="en-US" sz="1000" b="1" u="sng" dirty="0" smtClean="0">
              <a:latin typeface="Times New Roman" panose="02020603050405020304" pitchFamily="18" charset="0"/>
              <a:cs typeface="Times New Roman" panose="02020603050405020304" pitchFamily="18" charset="0"/>
            </a:endParaRPr>
          </a:p>
          <a:p>
            <a:pPr marL="60325" indent="-60325" algn="ctr"/>
            <a:endParaRPr lang="en-US" sz="1000" b="1" u="sng" dirty="0">
              <a:latin typeface="Times New Roman" panose="02020603050405020304" pitchFamily="18" charset="0"/>
              <a:cs typeface="Times New Roman" panose="02020603050405020304" pitchFamily="18" charset="0"/>
            </a:endParaRPr>
          </a:p>
          <a:p>
            <a:pPr marL="60325" indent="-60325" algn="ctr"/>
            <a:endParaRPr lang="en-US" sz="1000" b="1" u="sng" dirty="0" smtClean="0">
              <a:latin typeface="Times New Roman" panose="02020603050405020304" pitchFamily="18" charset="0"/>
              <a:cs typeface="Times New Roman" panose="02020603050405020304" pitchFamily="18" charset="0"/>
            </a:endParaRPr>
          </a:p>
          <a:p>
            <a:pPr marL="60325" indent="-60325" algn="ctr"/>
            <a:endParaRPr lang="en-US" sz="1000" b="1" u="sng" dirty="0">
              <a:latin typeface="Times New Roman" panose="02020603050405020304" pitchFamily="18" charset="0"/>
              <a:cs typeface="Times New Roman" panose="02020603050405020304" pitchFamily="18" charset="0"/>
            </a:endParaRPr>
          </a:p>
          <a:p>
            <a:pPr marL="60325" indent="-60325" algn="ctr"/>
            <a:endParaRPr lang="en-US" sz="1000" b="1" u="sng" dirty="0" smtClean="0">
              <a:latin typeface="Times New Roman" panose="02020603050405020304" pitchFamily="18" charset="0"/>
              <a:cs typeface="Times New Roman" panose="02020603050405020304" pitchFamily="18" charset="0"/>
            </a:endParaRPr>
          </a:p>
          <a:p>
            <a:pPr marL="60325" indent="-60325" algn="ctr"/>
            <a:endParaRPr lang="en-US" sz="1000" b="1" u="sng" dirty="0">
              <a:latin typeface="Times New Roman" panose="02020603050405020304" pitchFamily="18" charset="0"/>
              <a:cs typeface="Times New Roman" panose="02020603050405020304" pitchFamily="18" charset="0"/>
            </a:endParaRPr>
          </a:p>
          <a:p>
            <a:pPr marL="60325" indent="-60325" algn="ctr"/>
            <a:endParaRPr lang="en-US" sz="1000" b="1" u="sng" dirty="0" smtClean="0">
              <a:latin typeface="Times New Roman" panose="02020603050405020304" pitchFamily="18" charset="0"/>
              <a:cs typeface="Times New Roman" panose="02020603050405020304" pitchFamily="18" charset="0"/>
            </a:endParaRPr>
          </a:p>
          <a:p>
            <a:pPr marL="60325" indent="-60325" algn="ctr"/>
            <a:endParaRPr lang="en-US" sz="1000" b="1" u="sng" dirty="0">
              <a:latin typeface="Times New Roman" panose="02020603050405020304" pitchFamily="18" charset="0"/>
              <a:cs typeface="Times New Roman" panose="02020603050405020304" pitchFamily="18" charset="0"/>
            </a:endParaRPr>
          </a:p>
          <a:p>
            <a:pPr marL="60325" indent="-60325" algn="ctr"/>
            <a:endParaRPr lang="en-US" sz="1000" b="1" u="sng" dirty="0">
              <a:latin typeface="Times New Roman" panose="02020603050405020304" pitchFamily="18" charset="0"/>
              <a:cs typeface="Times New Roman" panose="02020603050405020304" pitchFamily="18" charset="0"/>
            </a:endParaRPr>
          </a:p>
          <a:p>
            <a:pPr marL="60325" indent="-60325" algn="ctr"/>
            <a:endParaRPr lang="en-US" sz="1000" b="1" u="sng" dirty="0" smtClean="0">
              <a:latin typeface="Times New Roman" panose="02020603050405020304" pitchFamily="18" charset="0"/>
              <a:cs typeface="Times New Roman" panose="02020603050405020304" pitchFamily="18" charset="0"/>
            </a:endParaRPr>
          </a:p>
          <a:p>
            <a:pPr marL="60325" indent="-60325" algn="ctr"/>
            <a:endParaRPr lang="en-US" sz="1000" b="1" u="sng" dirty="0">
              <a:latin typeface="Times New Roman" panose="02020603050405020304" pitchFamily="18" charset="0"/>
              <a:cs typeface="Times New Roman" panose="02020603050405020304" pitchFamily="18" charset="0"/>
            </a:endParaRPr>
          </a:p>
          <a:p>
            <a:pPr marL="60325" indent="-60325" algn="ctr"/>
            <a:endParaRPr lang="en-US" sz="1000" b="1" u="sng" dirty="0" smtClean="0">
              <a:latin typeface="Times New Roman" panose="02020603050405020304" pitchFamily="18" charset="0"/>
              <a:cs typeface="Times New Roman" panose="02020603050405020304" pitchFamily="18" charset="0"/>
            </a:endParaRPr>
          </a:p>
          <a:p>
            <a:pPr marL="60325" indent="-60325" algn="ctr"/>
            <a:endParaRPr lang="en-US" sz="1000" b="1" u="sng" dirty="0">
              <a:latin typeface="Times New Roman" panose="02020603050405020304" pitchFamily="18" charset="0"/>
              <a:cs typeface="Times New Roman" panose="02020603050405020304" pitchFamily="18" charset="0"/>
            </a:endParaRPr>
          </a:p>
          <a:p>
            <a:pPr marL="60325" indent="-60325" algn="ctr"/>
            <a:endParaRPr lang="en-US" sz="1000" b="1" u="sng" dirty="0" smtClean="0">
              <a:latin typeface="Times New Roman" panose="02020603050405020304" pitchFamily="18" charset="0"/>
              <a:cs typeface="Times New Roman" panose="02020603050405020304" pitchFamily="18" charset="0"/>
            </a:endParaRPr>
          </a:p>
          <a:p>
            <a:pPr marL="60325" indent="-60325" algn="ctr"/>
            <a:endParaRPr lang="en-US" sz="1000" b="1" u="sng" dirty="0">
              <a:latin typeface="Times New Roman" panose="02020603050405020304" pitchFamily="18" charset="0"/>
              <a:cs typeface="Times New Roman" panose="02020603050405020304" pitchFamily="18" charset="0"/>
            </a:endParaRPr>
          </a:p>
          <a:p>
            <a:endParaRPr lang="en-US" sz="1000" dirty="0" smtClean="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pPr marL="60325"/>
            <a:r>
              <a:rPr lang="en-US" sz="1000" dirty="0" smtClean="0">
                <a:latin typeface="Times New Roman" panose="02020603050405020304" pitchFamily="18" charset="0"/>
                <a:cs typeface="Times New Roman" panose="02020603050405020304" pitchFamily="18" charset="0"/>
              </a:rPr>
              <a:t> </a:t>
            </a:r>
          </a:p>
          <a:p>
            <a:pPr marL="60325" indent="112713">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60325" indent="112713">
              <a:buFont typeface="Arial" panose="020B0604020202020204" pitchFamily="34" charset="0"/>
              <a:buChar char="•"/>
            </a:pPr>
            <a:endParaRPr lang="en-US" sz="1000" dirty="0" smtClean="0">
              <a:latin typeface="Times New Roman" panose="02020603050405020304" pitchFamily="18" charset="0"/>
              <a:cs typeface="Times New Roman" panose="02020603050405020304" pitchFamily="18" charset="0"/>
            </a:endParaRPr>
          </a:p>
          <a:p>
            <a:pPr marL="60325" indent="112713">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60325" indent="112713">
              <a:buFont typeface="Arial" panose="020B0604020202020204" pitchFamily="34" charset="0"/>
              <a:buChar char="•"/>
            </a:pPr>
            <a:endParaRPr lang="en-US" sz="1000" dirty="0" smtClean="0">
              <a:latin typeface="Times New Roman" panose="02020603050405020304" pitchFamily="18" charset="0"/>
              <a:cs typeface="Times New Roman" panose="02020603050405020304" pitchFamily="18" charset="0"/>
            </a:endParaRPr>
          </a:p>
          <a:p>
            <a:pPr marL="60325" indent="112713">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60325" indent="112713">
              <a:buFont typeface="Arial" panose="020B0604020202020204" pitchFamily="34" charset="0"/>
              <a:buChar char="•"/>
            </a:pPr>
            <a:endParaRPr lang="en-US" sz="1000" dirty="0" smtClean="0">
              <a:latin typeface="Times New Roman" panose="02020603050405020304" pitchFamily="18" charset="0"/>
              <a:cs typeface="Times New Roman" panose="02020603050405020304" pitchFamily="18" charset="0"/>
            </a:endParaRPr>
          </a:p>
          <a:p>
            <a:pPr marL="60325" indent="112713">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60325" indent="112713">
              <a:buFont typeface="Arial" panose="020B0604020202020204" pitchFamily="34" charset="0"/>
              <a:buChar char="•"/>
            </a:pPr>
            <a:endParaRPr lang="en-US" sz="1000" dirty="0" smtClean="0">
              <a:latin typeface="Times New Roman" panose="02020603050405020304" pitchFamily="18" charset="0"/>
              <a:cs typeface="Times New Roman" panose="02020603050405020304" pitchFamily="18" charset="0"/>
            </a:endParaRPr>
          </a:p>
          <a:p>
            <a:pPr marL="60325"/>
            <a:endParaRPr lang="en-US" sz="1000" dirty="0" smtClean="0">
              <a:latin typeface="Times New Roman" panose="02020603050405020304" pitchFamily="18" charset="0"/>
              <a:cs typeface="Times New Roman" panose="02020603050405020304" pitchFamily="18" charset="0"/>
            </a:endParaRPr>
          </a:p>
          <a:p>
            <a:pPr marL="60325"/>
            <a:endParaRPr lang="en-US" sz="1000" dirty="0">
              <a:latin typeface="Times New Roman" panose="02020603050405020304" pitchFamily="18" charset="0"/>
              <a:cs typeface="Times New Roman" panose="02020603050405020304" pitchFamily="18" charset="0"/>
            </a:endParaRPr>
          </a:p>
          <a:p>
            <a:pPr marL="60325"/>
            <a:endParaRPr lang="en-US" sz="1000" dirty="0" smtClean="0">
              <a:latin typeface="Times New Roman" panose="02020603050405020304" pitchFamily="18" charset="0"/>
              <a:cs typeface="Times New Roman" panose="02020603050405020304" pitchFamily="18" charset="0"/>
            </a:endParaRPr>
          </a:p>
          <a:p>
            <a:pPr marL="60325"/>
            <a:endParaRPr lang="en-US" sz="1000" dirty="0">
              <a:latin typeface="Times New Roman" panose="02020603050405020304" pitchFamily="18" charset="0"/>
              <a:cs typeface="Times New Roman" panose="02020603050405020304" pitchFamily="18" charset="0"/>
            </a:endParaRPr>
          </a:p>
          <a:p>
            <a:pPr marL="60325"/>
            <a:endParaRPr lang="en-US" sz="1000" dirty="0" smtClean="0">
              <a:latin typeface="Times New Roman" panose="02020603050405020304" pitchFamily="18" charset="0"/>
              <a:cs typeface="Times New Roman" panose="02020603050405020304" pitchFamily="18" charset="0"/>
            </a:endParaRPr>
          </a:p>
          <a:p>
            <a:pPr marL="60325"/>
            <a:endParaRPr lang="en-US" sz="1000" dirty="0">
              <a:latin typeface="Times New Roman" panose="02020603050405020304" pitchFamily="18" charset="0"/>
              <a:cs typeface="Times New Roman" panose="02020603050405020304" pitchFamily="18" charset="0"/>
            </a:endParaRPr>
          </a:p>
          <a:p>
            <a:pPr marL="60325"/>
            <a:endParaRPr lang="en-US" sz="1000" dirty="0" smtClean="0">
              <a:latin typeface="Times New Roman" panose="02020603050405020304" pitchFamily="18" charset="0"/>
              <a:cs typeface="Times New Roman" panose="02020603050405020304" pitchFamily="18" charset="0"/>
            </a:endParaRPr>
          </a:p>
          <a:p>
            <a:pPr marL="60325"/>
            <a:endParaRPr lang="en-US" sz="1000" dirty="0">
              <a:latin typeface="Times New Roman" panose="02020603050405020304" pitchFamily="18" charset="0"/>
              <a:cs typeface="Times New Roman" panose="02020603050405020304" pitchFamily="18" charset="0"/>
            </a:endParaRPr>
          </a:p>
          <a:p>
            <a:pPr marL="60325"/>
            <a:endParaRPr lang="en-US" sz="1000" dirty="0" smtClean="0">
              <a:latin typeface="Times New Roman" panose="02020603050405020304" pitchFamily="18" charset="0"/>
              <a:cs typeface="Times New Roman" panose="02020603050405020304" pitchFamily="18" charset="0"/>
            </a:endParaRPr>
          </a:p>
          <a:p>
            <a:pPr marL="60325"/>
            <a:endParaRPr lang="en-US" sz="1000" dirty="0">
              <a:latin typeface="Times New Roman" panose="02020603050405020304" pitchFamily="18" charset="0"/>
              <a:cs typeface="Times New Roman" panose="02020603050405020304" pitchFamily="18" charset="0"/>
            </a:endParaRPr>
          </a:p>
          <a:p>
            <a:pPr marL="60325"/>
            <a:endParaRPr lang="en-US" sz="1000" dirty="0" smtClean="0">
              <a:latin typeface="Times New Roman" panose="02020603050405020304" pitchFamily="18" charset="0"/>
              <a:cs typeface="Times New Roman" panose="02020603050405020304" pitchFamily="18" charset="0"/>
            </a:endParaRPr>
          </a:p>
          <a:p>
            <a:pPr marL="60325"/>
            <a:endParaRPr lang="en-US" sz="1000" dirty="0">
              <a:latin typeface="Times New Roman" panose="02020603050405020304" pitchFamily="18" charset="0"/>
              <a:cs typeface="Times New Roman" panose="02020603050405020304" pitchFamily="18" charset="0"/>
            </a:endParaRPr>
          </a:p>
          <a:p>
            <a:pPr marL="60325" indent="112713">
              <a:buFont typeface="Arial" panose="020B0604020202020204" pitchFamily="34" charset="0"/>
              <a:buChar char="•"/>
            </a:pPr>
            <a:endParaRPr lang="en-US" sz="900" dirty="0" smtClean="0">
              <a:latin typeface="Times New Roman" panose="02020603050405020304" pitchFamily="18" charset="0"/>
              <a:cs typeface="Times New Roman" panose="02020603050405020304" pitchFamily="18" charset="0"/>
            </a:endParaRPr>
          </a:p>
          <a:p>
            <a:pPr marL="231775" indent="-171450">
              <a:buFont typeface="Arial" panose="020B0604020202020204" pitchFamily="34" charset="0"/>
              <a:buChar char="•"/>
            </a:pPr>
            <a:endParaRPr lang="en-US" sz="1000" dirty="0" smtClean="0">
              <a:latin typeface="Times New Roman" panose="02020603050405020304" pitchFamily="18" charset="0"/>
              <a:cs typeface="Times New Roman" panose="02020603050405020304" pitchFamily="18" charset="0"/>
            </a:endParaRPr>
          </a:p>
          <a:p>
            <a:pPr marL="231775" indent="-171450">
              <a:buFont typeface="Arial" panose="020B0604020202020204" pitchFamily="34" charset="0"/>
              <a:buChar char="•"/>
            </a:pPr>
            <a:endParaRPr lang="en-US" sz="1000" dirty="0" smtClean="0">
              <a:latin typeface="Times New Roman" panose="02020603050405020304" pitchFamily="18" charset="0"/>
              <a:cs typeface="Times New Roman" panose="02020603050405020304" pitchFamily="18" charset="0"/>
            </a:endParaRPr>
          </a:p>
          <a:p>
            <a:pPr marL="60325"/>
            <a:endParaRPr lang="en-US" sz="1000" dirty="0" smtClean="0">
              <a:latin typeface="Times New Roman" panose="02020603050405020304" pitchFamily="18" charset="0"/>
              <a:cs typeface="Times New Roman" panose="02020603050405020304" pitchFamily="18" charset="0"/>
            </a:endParaRPr>
          </a:p>
          <a:p>
            <a:pPr marL="60325"/>
            <a:endParaRPr lang="en-US" sz="1000" dirty="0" smtClean="0">
              <a:latin typeface="Times New Roman" panose="02020603050405020304" pitchFamily="18" charset="0"/>
              <a:cs typeface="Times New Roman" panose="02020603050405020304" pitchFamily="18" charset="0"/>
            </a:endParaRPr>
          </a:p>
          <a:p>
            <a:pPr marL="60325"/>
            <a:endParaRPr lang="en-US" sz="1000" dirty="0">
              <a:latin typeface="Times New Roman" panose="02020603050405020304" pitchFamily="18" charset="0"/>
              <a:cs typeface="Times New Roman" panose="02020603050405020304" pitchFamily="18" charset="0"/>
            </a:endParaRPr>
          </a:p>
          <a:p>
            <a:pPr marL="60325"/>
            <a:endParaRPr lang="en-US" sz="1000" dirty="0" smtClean="0">
              <a:latin typeface="Times New Roman" panose="02020603050405020304" pitchFamily="18" charset="0"/>
              <a:cs typeface="Times New Roman" panose="02020603050405020304" pitchFamily="18" charset="0"/>
            </a:endParaRPr>
          </a:p>
          <a:p>
            <a:pPr marL="403225"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p:txBody>
      </p:sp>
      <p:sp>
        <p:nvSpPr>
          <p:cNvPr id="24" name="TextBox 23"/>
          <p:cNvSpPr txBox="1"/>
          <p:nvPr/>
        </p:nvSpPr>
        <p:spPr>
          <a:xfrm>
            <a:off x="-96567" y="952755"/>
            <a:ext cx="6846689" cy="307777"/>
          </a:xfrm>
          <a:prstGeom prst="rect">
            <a:avLst/>
          </a:prstGeom>
          <a:noFill/>
        </p:spPr>
        <p:txBody>
          <a:bodyPr wrap="square" rtlCol="0">
            <a:spAutoFit/>
          </a:bodyPr>
          <a:lstStyle/>
          <a:p>
            <a:pPr algn="ctr"/>
            <a:r>
              <a:rPr lang="en-US" sz="1400" dirty="0" smtClean="0">
                <a:latin typeface="Franklin Gothic Demi" panose="020B0703020102020204" pitchFamily="34" charset="0"/>
              </a:rPr>
              <a:t>IG Update 22-2: Guidance on Award/Wear of IGIB </a:t>
            </a:r>
            <a:endParaRPr lang="en-US" sz="1050" dirty="0">
              <a:solidFill>
                <a:srgbClr val="FF0000"/>
              </a:solidFill>
              <a:latin typeface="Franklin Gothic Demi" panose="020B0703020102020204" pitchFamily="34" charset="0"/>
            </a:endParaRPr>
          </a:p>
        </p:txBody>
      </p:sp>
      <p:sp>
        <p:nvSpPr>
          <p:cNvPr id="5" name="Rectangle 4"/>
          <p:cNvSpPr/>
          <p:nvPr/>
        </p:nvSpPr>
        <p:spPr>
          <a:xfrm>
            <a:off x="0" y="868859"/>
            <a:ext cx="6858002" cy="157907"/>
          </a:xfrm>
          <a:prstGeom prst="rect">
            <a:avLst/>
          </a:prstGeom>
          <a:solidFill>
            <a:srgbClr val="002B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542507" y="808007"/>
            <a:ext cx="1863331" cy="276999"/>
          </a:xfrm>
          <a:prstGeom prst="rect">
            <a:avLst/>
          </a:prstGeom>
        </p:spPr>
        <p:txBody>
          <a:bodyPr wrap="none">
            <a:spAutoFit/>
          </a:bodyPr>
          <a:lstStyle/>
          <a:p>
            <a:r>
              <a:rPr lang="en-US" sz="1200" b="1" dirty="0">
                <a:solidFill>
                  <a:srgbClr val="FFD530"/>
                </a:solidFill>
              </a:rPr>
              <a:t>Volume </a:t>
            </a:r>
            <a:r>
              <a:rPr lang="en-US" sz="1200" b="1" dirty="0" smtClean="0">
                <a:solidFill>
                  <a:srgbClr val="FFD530"/>
                </a:solidFill>
              </a:rPr>
              <a:t>22-2, March 2022 </a:t>
            </a:r>
            <a:endParaRPr lang="en-US" sz="1200" b="1" dirty="0">
              <a:solidFill>
                <a:srgbClr val="FFD530"/>
              </a:solidFill>
            </a:endParaRPr>
          </a:p>
        </p:txBody>
      </p:sp>
      <p:sp>
        <p:nvSpPr>
          <p:cNvPr id="20" name="TextBox 19"/>
          <p:cNvSpPr txBox="1"/>
          <p:nvPr/>
        </p:nvSpPr>
        <p:spPr>
          <a:xfrm>
            <a:off x="4985886" y="4502009"/>
            <a:ext cx="1767663" cy="1887696"/>
          </a:xfrm>
          <a:prstGeom prst="rect">
            <a:avLst/>
          </a:prstGeom>
          <a:solidFill>
            <a:srgbClr val="FFD530"/>
          </a:solidFill>
          <a:ln w="28575">
            <a:solidFill>
              <a:srgbClr val="002B45"/>
            </a:solidFill>
          </a:ln>
        </p:spPr>
        <p:txBody>
          <a:bodyPr wrap="square" rtlCol="0">
            <a:spAutoFit/>
          </a:bodyPr>
          <a:lstStyle/>
          <a:p>
            <a:pPr algn="ctr">
              <a:lnSpc>
                <a:spcPts val="1000"/>
              </a:lnSpc>
            </a:pPr>
            <a:r>
              <a:rPr lang="en-US" sz="1000" b="1" u="sng" dirty="0" smtClean="0">
                <a:latin typeface="Times New Roman" panose="02020603050405020304" pitchFamily="18" charset="0"/>
                <a:cs typeface="Times New Roman" panose="02020603050405020304" pitchFamily="18" charset="0"/>
              </a:rPr>
              <a:t>References</a:t>
            </a:r>
          </a:p>
          <a:p>
            <a:pPr marL="171450" indent="-171450">
              <a:lnSpc>
                <a:spcPts val="1000"/>
              </a:lnSpc>
              <a:buFont typeface="Arial" panose="020B0604020202020204" pitchFamily="34" charset="0"/>
              <a:buChar char="•"/>
            </a:pPr>
            <a:r>
              <a:rPr lang="en-US" sz="900" dirty="0">
                <a:latin typeface="Times New Roman" panose="02020603050405020304" pitchFamily="18" charset="0"/>
                <a:cs typeface="Times New Roman" panose="02020603050405020304" pitchFamily="18" charset="0"/>
              </a:rPr>
              <a:t>DA PAM 670-1/AR 670-1 (Guide to the Wear and Appearance of Army Uniforms and </a:t>
            </a:r>
            <a:r>
              <a:rPr lang="en-US" sz="900" dirty="0" smtClean="0">
                <a:latin typeface="Times New Roman" panose="02020603050405020304" pitchFamily="18" charset="0"/>
                <a:cs typeface="Times New Roman" panose="02020603050405020304" pitchFamily="18" charset="0"/>
              </a:rPr>
              <a:t>Insignia).</a:t>
            </a:r>
          </a:p>
          <a:p>
            <a:pPr marL="171450" indent="-171450">
              <a:lnSpc>
                <a:spcPts val="1000"/>
              </a:lnSpc>
              <a:buFont typeface="Arial" panose="020B0604020202020204" pitchFamily="34" charset="0"/>
              <a:buChar char="•"/>
            </a:pPr>
            <a:r>
              <a:rPr lang="en-US" sz="900" dirty="0" smtClean="0">
                <a:latin typeface="Times New Roman" panose="02020603050405020304" pitchFamily="18" charset="0"/>
                <a:cs typeface="Times New Roman" panose="02020603050405020304" pitchFamily="18" charset="0"/>
              </a:rPr>
              <a:t>ALARACT 091/2021 (Implementation Guidance Inspector General Identification Badge/Inspector General Lapel Pin.</a:t>
            </a:r>
          </a:p>
          <a:p>
            <a:pPr marL="171450" indent="-171450">
              <a:lnSpc>
                <a:spcPts val="1000"/>
              </a:lnSpc>
              <a:buFont typeface="Arial" panose="020B0604020202020204" pitchFamily="34" charset="0"/>
              <a:buChar char="•"/>
            </a:pPr>
            <a:r>
              <a:rPr lang="en-US" sz="900" dirty="0" smtClean="0">
                <a:latin typeface="Times New Roman" panose="02020603050405020304" pitchFamily="18" charset="0"/>
                <a:cs typeface="Times New Roman" panose="02020603050405020304" pitchFamily="18" charset="0"/>
              </a:rPr>
              <a:t>MILPER Message 22-035 (Establishment of the Inspector General Identification Badge).</a:t>
            </a:r>
          </a:p>
        </p:txBody>
      </p:sp>
      <p:sp>
        <p:nvSpPr>
          <p:cNvPr id="4" name="Rectangle 3"/>
          <p:cNvSpPr/>
          <p:nvPr/>
        </p:nvSpPr>
        <p:spPr>
          <a:xfrm>
            <a:off x="4998223" y="1398876"/>
            <a:ext cx="1751899" cy="2958299"/>
          </a:xfrm>
          <a:prstGeom prst="rect">
            <a:avLst/>
          </a:prstGeom>
          <a:solidFill>
            <a:srgbClr val="FFD530"/>
          </a:solidFill>
          <a:ln w="28575">
            <a:solidFill>
              <a:srgbClr val="002B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5078295" y="1425462"/>
            <a:ext cx="1531686" cy="3277820"/>
          </a:xfrm>
          <a:prstGeom prst="rect">
            <a:avLst/>
          </a:prstGeom>
          <a:noFill/>
        </p:spPr>
        <p:txBody>
          <a:bodyPr wrap="square" rtlCol="0">
            <a:spAutoFit/>
          </a:bodyPr>
          <a:lstStyle/>
          <a:p>
            <a:pPr algn="ctr"/>
            <a:r>
              <a:rPr lang="en-US" sz="900" b="1" dirty="0" smtClean="0">
                <a:latin typeface="Franklin Gothic Book" panose="020B0503020102020204" pitchFamily="34" charset="0"/>
              </a:rPr>
              <a:t>Department of the Army Inspector General</a:t>
            </a:r>
          </a:p>
          <a:p>
            <a:pPr algn="ctr"/>
            <a:endParaRPr lang="en-US" sz="900" b="1" dirty="0" smtClean="0">
              <a:latin typeface="Franklin Gothic Book" panose="020B0503020102020204" pitchFamily="34" charset="0"/>
            </a:endParaRPr>
          </a:p>
          <a:p>
            <a:pPr algn="ctr"/>
            <a:endParaRPr lang="en-US" sz="900" b="1" dirty="0" smtClean="0">
              <a:latin typeface="Franklin Gothic Book" panose="020B0503020102020204" pitchFamily="34" charset="0"/>
            </a:endParaRPr>
          </a:p>
          <a:p>
            <a:pPr algn="ctr"/>
            <a:endParaRPr lang="en-US" sz="900" b="1" dirty="0">
              <a:latin typeface="Franklin Gothic Book" panose="020B0503020102020204" pitchFamily="34" charset="0"/>
            </a:endParaRPr>
          </a:p>
          <a:p>
            <a:pPr algn="ctr"/>
            <a:endParaRPr lang="en-US" sz="900" b="1" dirty="0" smtClean="0">
              <a:latin typeface="Franklin Gothic Book" panose="020B0503020102020204" pitchFamily="34" charset="0"/>
            </a:endParaRPr>
          </a:p>
          <a:p>
            <a:pPr algn="ctr"/>
            <a:endParaRPr lang="en-US" sz="900" b="1" dirty="0" smtClean="0">
              <a:latin typeface="Franklin Gothic Book" panose="020B0503020102020204" pitchFamily="34" charset="0"/>
            </a:endParaRPr>
          </a:p>
          <a:p>
            <a:pPr algn="ctr"/>
            <a:endParaRPr lang="en-US" sz="900" b="1" dirty="0">
              <a:latin typeface="Franklin Gothic Book" panose="020B0503020102020204" pitchFamily="34" charset="0"/>
            </a:endParaRPr>
          </a:p>
          <a:p>
            <a:pPr algn="ctr"/>
            <a:endParaRPr lang="en-US" sz="900" b="1" dirty="0" smtClean="0">
              <a:latin typeface="Franklin Gothic Book" panose="020B0503020102020204" pitchFamily="34" charset="0"/>
            </a:endParaRPr>
          </a:p>
          <a:p>
            <a:pPr algn="ctr"/>
            <a:endParaRPr lang="en-US" sz="900" b="1" dirty="0" smtClean="0">
              <a:latin typeface="Franklin Gothic Book" panose="020B0503020102020204" pitchFamily="34" charset="0"/>
            </a:endParaRPr>
          </a:p>
          <a:p>
            <a:pPr algn="ctr"/>
            <a:r>
              <a:rPr lang="en-US" sz="900" b="1" dirty="0" smtClean="0">
                <a:latin typeface="Franklin Gothic Book" panose="020B0503020102020204" pitchFamily="34" charset="0"/>
              </a:rPr>
              <a:t>The Inspector General</a:t>
            </a:r>
          </a:p>
          <a:p>
            <a:pPr algn="ctr"/>
            <a:r>
              <a:rPr lang="en-US" sz="900" dirty="0" smtClean="0">
                <a:latin typeface="Franklin Gothic Book" panose="020B0503020102020204" pitchFamily="34" charset="0"/>
              </a:rPr>
              <a:t>LTG Donna W. Martin</a:t>
            </a:r>
          </a:p>
          <a:p>
            <a:pPr algn="ctr"/>
            <a:endParaRPr lang="en-US" sz="900" b="1" dirty="0">
              <a:latin typeface="Franklin Gothic Book" panose="020B0503020102020204" pitchFamily="34" charset="0"/>
            </a:endParaRPr>
          </a:p>
          <a:p>
            <a:pPr algn="ctr"/>
            <a:r>
              <a:rPr lang="en-US" sz="900" b="1" dirty="0" smtClean="0">
                <a:latin typeface="Franklin Gothic Book" panose="020B0503020102020204" pitchFamily="34" charset="0"/>
              </a:rPr>
              <a:t>Deputy, The Inspector General</a:t>
            </a:r>
          </a:p>
          <a:p>
            <a:pPr algn="ctr"/>
            <a:r>
              <a:rPr lang="en-US" sz="900" dirty="0" smtClean="0">
                <a:latin typeface="Franklin Gothic Book" panose="020B0503020102020204" pitchFamily="34" charset="0"/>
              </a:rPr>
              <a:t>MG Mitchell L. </a:t>
            </a:r>
            <a:r>
              <a:rPr lang="en-US" sz="900" dirty="0" err="1" smtClean="0">
                <a:latin typeface="Franklin Gothic Book" panose="020B0503020102020204" pitchFamily="34" charset="0"/>
              </a:rPr>
              <a:t>Kilgo</a:t>
            </a:r>
            <a:endParaRPr lang="en-US" sz="900" dirty="0">
              <a:latin typeface="Franklin Gothic Book" panose="020B0503020102020204" pitchFamily="34" charset="0"/>
            </a:endParaRPr>
          </a:p>
          <a:p>
            <a:pPr algn="ctr"/>
            <a:endParaRPr lang="en-US" sz="900" b="1" dirty="0" smtClean="0">
              <a:latin typeface="Franklin Gothic Book" panose="020B0503020102020204" pitchFamily="34" charset="0"/>
            </a:endParaRPr>
          </a:p>
          <a:p>
            <a:pPr algn="ctr"/>
            <a:r>
              <a:rPr lang="en-US" sz="900" b="1" dirty="0" smtClean="0">
                <a:latin typeface="Franklin Gothic Book" panose="020B0503020102020204" pitchFamily="34" charset="0"/>
              </a:rPr>
              <a:t>The Inspector General Sergeant Major</a:t>
            </a:r>
          </a:p>
          <a:p>
            <a:pPr algn="ctr"/>
            <a:r>
              <a:rPr lang="en-US" sz="900" dirty="0" smtClean="0">
                <a:latin typeface="Franklin Gothic Book" panose="020B0503020102020204" pitchFamily="34" charset="0"/>
              </a:rPr>
              <a:t>SGM Larry H. Orvis</a:t>
            </a:r>
            <a:endParaRPr lang="en-US" sz="900" dirty="0">
              <a:latin typeface="Franklin Gothic Book" panose="020B0503020102020204" pitchFamily="34" charset="0"/>
            </a:endParaRPr>
          </a:p>
          <a:p>
            <a:pPr algn="ctr"/>
            <a:endParaRPr lang="en-US" sz="900" b="1" dirty="0" smtClean="0">
              <a:latin typeface="Franklin Gothic Book" panose="020B0503020102020204" pitchFamily="34" charset="0"/>
            </a:endParaRPr>
          </a:p>
          <a:p>
            <a:pPr algn="ctr"/>
            <a:endParaRPr lang="en-US" sz="800" dirty="0">
              <a:solidFill>
                <a:srgbClr val="FF0000"/>
              </a:solidFill>
              <a:latin typeface="Franklin Gothic Book" panose="020B0503020102020204" pitchFamily="34" charset="0"/>
            </a:endParaRPr>
          </a:p>
          <a:p>
            <a:pPr algn="ctr"/>
            <a:endParaRPr lang="en-US" sz="1000" dirty="0">
              <a:latin typeface="Franklin Gothic Book" panose="020B0503020102020204" pitchFamily="34" charset="0"/>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88418" y="68974"/>
            <a:ext cx="624848" cy="790777"/>
          </a:xfrm>
          <a:prstGeom prst="rect">
            <a:avLst/>
          </a:prstGeom>
        </p:spPr>
      </p:pic>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86738" y="1787603"/>
            <a:ext cx="974868" cy="962547"/>
          </a:xfrm>
          <a:prstGeom prst="rect">
            <a:avLst/>
          </a:prstGeom>
        </p:spPr>
      </p:pic>
      <p:pic>
        <p:nvPicPr>
          <p:cNvPr id="3" name="Picture 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12353" y="2418043"/>
            <a:ext cx="1301660" cy="1285390"/>
          </a:xfrm>
          <a:prstGeom prst="rect">
            <a:avLst/>
          </a:prstGeom>
        </p:spPr>
      </p:pic>
      <p:pic>
        <p:nvPicPr>
          <p:cNvPr id="8" name="Picture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01721" y="4101722"/>
            <a:ext cx="1373624" cy="1247219"/>
          </a:xfrm>
          <a:prstGeom prst="rect">
            <a:avLst/>
          </a:prstGeom>
        </p:spPr>
      </p:pic>
      <p:pic>
        <p:nvPicPr>
          <p:cNvPr id="9" name="Picture 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128580" y="5637809"/>
            <a:ext cx="1310130" cy="1356251"/>
          </a:xfrm>
          <a:prstGeom prst="rect">
            <a:avLst/>
          </a:prstGeom>
        </p:spPr>
      </p:pic>
      <p:sp>
        <p:nvSpPr>
          <p:cNvPr id="22" name="TextBox 21"/>
          <p:cNvSpPr txBox="1"/>
          <p:nvPr/>
        </p:nvSpPr>
        <p:spPr>
          <a:xfrm>
            <a:off x="5005426" y="6513124"/>
            <a:ext cx="1748123" cy="1287532"/>
          </a:xfrm>
          <a:prstGeom prst="rect">
            <a:avLst/>
          </a:prstGeom>
          <a:solidFill>
            <a:srgbClr val="FFD530"/>
          </a:solidFill>
          <a:ln w="28575">
            <a:solidFill>
              <a:srgbClr val="002B45"/>
            </a:solidFill>
          </a:ln>
        </p:spPr>
        <p:txBody>
          <a:bodyPr wrap="square" rtlCol="0">
            <a:spAutoFit/>
          </a:bodyPr>
          <a:lstStyle/>
          <a:p>
            <a:pPr algn="ctr">
              <a:lnSpc>
                <a:spcPts val="1000"/>
              </a:lnSpc>
            </a:pPr>
            <a:r>
              <a:rPr lang="en-US" sz="1000" b="1" u="sng" dirty="0" smtClean="0">
                <a:latin typeface="Times New Roman" panose="02020603050405020304" pitchFamily="18" charset="0"/>
                <a:cs typeface="Times New Roman" panose="02020603050405020304" pitchFamily="18" charset="0"/>
              </a:rPr>
              <a:t>Purchasing</a:t>
            </a:r>
          </a:p>
          <a:p>
            <a:pPr algn="ctr">
              <a:lnSpc>
                <a:spcPts val="1000"/>
              </a:lnSpc>
            </a:pPr>
            <a:r>
              <a:rPr lang="en-US" sz="900" dirty="0" smtClean="0">
                <a:latin typeface="Times New Roman" panose="02020603050405020304" pitchFamily="18" charset="0"/>
                <a:cs typeface="Times New Roman" panose="02020603050405020304" pitchFamily="18" charset="0"/>
              </a:rPr>
              <a:t>Each </a:t>
            </a:r>
            <a:r>
              <a:rPr lang="en-US" sz="900" dirty="0">
                <a:latin typeface="Times New Roman" panose="02020603050405020304" pitchFamily="18" charset="0"/>
                <a:cs typeface="Times New Roman" panose="02020603050405020304" pitchFamily="18" charset="0"/>
              </a:rPr>
              <a:t>military graduate of TIGS will receive one subdued IGIB, and each Civilian graduate will receive one IGLP.</a:t>
            </a:r>
          </a:p>
          <a:p>
            <a:pPr indent="182880">
              <a:buFont typeface="Arial" panose="020B0604020202020204" pitchFamily="34" charset="0"/>
              <a:buChar char="•"/>
            </a:pPr>
            <a:r>
              <a:rPr lang="en-US" sz="900" dirty="0" smtClean="0">
                <a:latin typeface="Times New Roman" panose="02020603050405020304" pitchFamily="18" charset="0"/>
                <a:cs typeface="Times New Roman" panose="02020603050405020304" pitchFamily="18" charset="0"/>
              </a:rPr>
              <a:t>All </a:t>
            </a:r>
            <a:r>
              <a:rPr lang="en-US" sz="900" dirty="0">
                <a:latin typeface="Times New Roman" panose="02020603050405020304" pitchFamily="18" charset="0"/>
                <a:cs typeface="Times New Roman" panose="02020603050405020304" pitchFamily="18" charset="0"/>
              </a:rPr>
              <a:t>IGIB and IGLP items should be available at your local AAFES Clothing Sales by Spring 2022.</a:t>
            </a:r>
            <a:endParaRPr lang="en-US" sz="900" b="1" u="sng" dirty="0" smtClean="0">
              <a:latin typeface="Times New Roman" panose="02020603050405020304" pitchFamily="18" charset="0"/>
              <a:cs typeface="Times New Roman" panose="02020603050405020304" pitchFamily="18" charset="0"/>
            </a:endParaRPr>
          </a:p>
        </p:txBody>
      </p:sp>
      <p:sp>
        <p:nvSpPr>
          <p:cNvPr id="10" name="TextBox 9"/>
          <p:cNvSpPr txBox="1"/>
          <p:nvPr/>
        </p:nvSpPr>
        <p:spPr>
          <a:xfrm>
            <a:off x="3054669" y="3743955"/>
            <a:ext cx="1401346" cy="307777"/>
          </a:xfrm>
          <a:prstGeom prst="rect">
            <a:avLst/>
          </a:prstGeom>
          <a:noFill/>
        </p:spPr>
        <p:txBody>
          <a:bodyPr wrap="none" rtlCol="0">
            <a:spAutoFit/>
          </a:bodyPr>
          <a:lstStyle/>
          <a:p>
            <a:r>
              <a:rPr lang="en-US" sz="700" i="1" dirty="0" smtClean="0">
                <a:latin typeface="Times New Roman" panose="02020603050405020304" pitchFamily="18" charset="0"/>
                <a:cs typeface="Times New Roman" panose="02020603050405020304" pitchFamily="18" charset="0"/>
              </a:rPr>
              <a:t>SFC Johnson wears IGIB on left, </a:t>
            </a:r>
          </a:p>
          <a:p>
            <a:r>
              <a:rPr lang="en-US" sz="700" i="1" dirty="0" smtClean="0">
                <a:latin typeface="Times New Roman" panose="02020603050405020304" pitchFamily="18" charset="0"/>
                <a:cs typeface="Times New Roman" panose="02020603050405020304" pitchFamily="18" charset="0"/>
              </a:rPr>
              <a:t>Drill Sergeant Badge on right</a:t>
            </a:r>
            <a:endParaRPr lang="en-US" sz="700" i="1" dirty="0">
              <a:latin typeface="Times New Roman" panose="02020603050405020304" pitchFamily="18" charset="0"/>
              <a:cs typeface="Times New Roman" panose="02020603050405020304" pitchFamily="18" charset="0"/>
            </a:endParaRPr>
          </a:p>
        </p:txBody>
      </p:sp>
      <p:sp>
        <p:nvSpPr>
          <p:cNvPr id="27" name="TextBox 26"/>
          <p:cNvSpPr txBox="1"/>
          <p:nvPr/>
        </p:nvSpPr>
        <p:spPr>
          <a:xfrm>
            <a:off x="3028046" y="6987885"/>
            <a:ext cx="1470274" cy="307777"/>
          </a:xfrm>
          <a:prstGeom prst="rect">
            <a:avLst/>
          </a:prstGeom>
          <a:noFill/>
        </p:spPr>
        <p:txBody>
          <a:bodyPr wrap="none" rtlCol="0">
            <a:spAutoFit/>
          </a:bodyPr>
          <a:lstStyle/>
          <a:p>
            <a:r>
              <a:rPr lang="en-US" sz="700" i="1" dirty="0" smtClean="0">
                <a:latin typeface="Times New Roman" panose="02020603050405020304" pitchFamily="18" charset="0"/>
                <a:cs typeface="Times New Roman" panose="02020603050405020304" pitchFamily="18" charset="0"/>
              </a:rPr>
              <a:t>Major Burch wears IGIB on right , </a:t>
            </a:r>
          </a:p>
          <a:p>
            <a:r>
              <a:rPr lang="en-US" sz="700" i="1" dirty="0" smtClean="0">
                <a:latin typeface="Times New Roman" panose="02020603050405020304" pitchFamily="18" charset="0"/>
                <a:cs typeface="Times New Roman" panose="02020603050405020304" pitchFamily="18" charset="0"/>
              </a:rPr>
              <a:t>Recruiting Badge on left</a:t>
            </a:r>
            <a:endParaRPr lang="en-US" sz="700" i="1" dirty="0">
              <a:latin typeface="Times New Roman" panose="02020603050405020304" pitchFamily="18" charset="0"/>
              <a:cs typeface="Times New Roman" panose="02020603050405020304" pitchFamily="18" charset="0"/>
            </a:endParaRPr>
          </a:p>
        </p:txBody>
      </p:sp>
      <p:sp>
        <p:nvSpPr>
          <p:cNvPr id="28" name="TextBox 27"/>
          <p:cNvSpPr txBox="1"/>
          <p:nvPr/>
        </p:nvSpPr>
        <p:spPr>
          <a:xfrm>
            <a:off x="3015238" y="5330032"/>
            <a:ext cx="1386918" cy="307777"/>
          </a:xfrm>
          <a:prstGeom prst="rect">
            <a:avLst/>
          </a:prstGeom>
          <a:noFill/>
        </p:spPr>
        <p:txBody>
          <a:bodyPr wrap="none" rtlCol="0">
            <a:spAutoFit/>
          </a:bodyPr>
          <a:lstStyle/>
          <a:p>
            <a:r>
              <a:rPr lang="en-US" sz="700" i="1" dirty="0" smtClean="0">
                <a:latin typeface="Times New Roman" panose="02020603050405020304" pitchFamily="18" charset="0"/>
                <a:cs typeface="Times New Roman" panose="02020603050405020304" pitchFamily="18" charset="0"/>
              </a:rPr>
              <a:t>MSG Hyatt wears IGIB on right, </a:t>
            </a:r>
          </a:p>
          <a:p>
            <a:r>
              <a:rPr lang="en-US" sz="700" i="1" dirty="0" smtClean="0">
                <a:latin typeface="Times New Roman" panose="02020603050405020304" pitchFamily="18" charset="0"/>
                <a:cs typeface="Times New Roman" panose="02020603050405020304" pitchFamily="18" charset="0"/>
              </a:rPr>
              <a:t>Master Gunner badge on left</a:t>
            </a:r>
            <a:endParaRPr lang="en-US" sz="700" i="1" dirty="0">
              <a:latin typeface="Times New Roman" panose="02020603050405020304" pitchFamily="18" charset="0"/>
              <a:cs typeface="Times New Roman" panose="02020603050405020304" pitchFamily="18" charset="0"/>
            </a:endParaRPr>
          </a:p>
        </p:txBody>
      </p:sp>
      <p:sp>
        <p:nvSpPr>
          <p:cNvPr id="30" name="TextBox 29"/>
          <p:cNvSpPr txBox="1"/>
          <p:nvPr/>
        </p:nvSpPr>
        <p:spPr>
          <a:xfrm>
            <a:off x="5005426" y="7888718"/>
            <a:ext cx="1748123" cy="1077218"/>
          </a:xfrm>
          <a:prstGeom prst="rect">
            <a:avLst/>
          </a:prstGeom>
          <a:solidFill>
            <a:srgbClr val="FFD530"/>
          </a:solidFill>
          <a:ln w="28575">
            <a:solidFill>
              <a:srgbClr val="002B45"/>
            </a:solidFill>
          </a:ln>
        </p:spPr>
        <p:txBody>
          <a:bodyPr wrap="square" rtlCol="0">
            <a:spAutoFit/>
          </a:bodyPr>
          <a:lstStyle/>
          <a:p>
            <a:pPr algn="ctr"/>
            <a:r>
              <a:rPr lang="en-US" sz="1000" b="1" u="sng" dirty="0">
                <a:latin typeface="Times New Roman" panose="02020603050405020304" pitchFamily="18" charset="0"/>
                <a:cs typeface="Times New Roman" panose="02020603050405020304" pitchFamily="18" charset="0"/>
              </a:rPr>
              <a:t>ETP </a:t>
            </a:r>
            <a:r>
              <a:rPr lang="en-US" sz="1000" b="1" u="sng" dirty="0" smtClean="0">
                <a:latin typeface="Times New Roman" panose="02020603050405020304" pitchFamily="18" charset="0"/>
                <a:cs typeface="Times New Roman" panose="02020603050405020304" pitchFamily="18" charset="0"/>
              </a:rPr>
              <a:t>requests</a:t>
            </a:r>
          </a:p>
          <a:p>
            <a:r>
              <a:rPr lang="en-US" sz="900" dirty="0" smtClean="0">
                <a:latin typeface="Times New Roman" panose="02020603050405020304" pitchFamily="18" charset="0"/>
                <a:cs typeface="Times New Roman" panose="02020603050405020304" pitchFamily="18" charset="0"/>
              </a:rPr>
              <a:t>Send all requests (including a memo from requestor/supporting documentation) to </a:t>
            </a:r>
            <a:r>
              <a:rPr lang="en-US" sz="900" dirty="0">
                <a:latin typeface="Times New Roman" panose="02020603050405020304" pitchFamily="18" charset="0"/>
                <a:cs typeface="Times New Roman" panose="02020603050405020304" pitchFamily="18" charset="0"/>
              </a:rPr>
              <a:t>The Inspector General Sergeant Major, SGM Larry Orvis at </a:t>
            </a:r>
            <a:r>
              <a:rPr lang="en-US" sz="900" dirty="0" smtClean="0">
                <a:latin typeface="Times New Roman" panose="02020603050405020304" pitchFamily="18" charset="0"/>
                <a:cs typeface="Times New Roman" panose="02020603050405020304" pitchFamily="18" charset="0"/>
              </a:rPr>
              <a:t>larry.h.orvis2.mil@army.mil</a:t>
            </a:r>
            <a:r>
              <a:rPr lang="en-US" sz="900" dirty="0">
                <a:latin typeface="Times New Roman" panose="02020603050405020304" pitchFamily="18" charset="0"/>
                <a:cs typeface="Times New Roman" panose="02020603050405020304" pitchFamily="18" charset="0"/>
              </a:rPr>
              <a:t>.</a:t>
            </a:r>
          </a:p>
        </p:txBody>
      </p:sp>
      <p:pic>
        <p:nvPicPr>
          <p:cNvPr id="12" name="Picture 1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108529" y="7314080"/>
            <a:ext cx="1293627" cy="1573385"/>
          </a:xfrm>
          <a:prstGeom prst="rect">
            <a:avLst/>
          </a:prstGeom>
        </p:spPr>
      </p:pic>
      <p:sp>
        <p:nvSpPr>
          <p:cNvPr id="32" name="TextBox 31"/>
          <p:cNvSpPr txBox="1"/>
          <p:nvPr/>
        </p:nvSpPr>
        <p:spPr>
          <a:xfrm>
            <a:off x="2982360" y="8893191"/>
            <a:ext cx="1561646" cy="200055"/>
          </a:xfrm>
          <a:prstGeom prst="rect">
            <a:avLst/>
          </a:prstGeom>
          <a:noFill/>
        </p:spPr>
        <p:txBody>
          <a:bodyPr wrap="none" rtlCol="0">
            <a:spAutoFit/>
          </a:bodyPr>
          <a:lstStyle/>
          <a:p>
            <a:r>
              <a:rPr lang="en-US" sz="700" i="1" dirty="0" smtClean="0">
                <a:latin typeface="Times New Roman" panose="02020603050405020304" pitchFamily="18" charset="0"/>
                <a:cs typeface="Times New Roman" panose="02020603050405020304" pitchFamily="18" charset="0"/>
              </a:rPr>
              <a:t>Major Blackwell wears IGIB on right </a:t>
            </a:r>
          </a:p>
        </p:txBody>
      </p:sp>
    </p:spTree>
    <p:extLst>
      <p:ext uri="{BB962C8B-B14F-4D97-AF65-F5344CB8AC3E}">
        <p14:creationId xmlns:p14="http://schemas.microsoft.com/office/powerpoint/2010/main" val="38209285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4614FC3ED41D9542AC1375CCF0E65467" ma:contentTypeVersion="6" ma:contentTypeDescription="Create a new document." ma:contentTypeScope="" ma:versionID="d3b3754fa884207204ba4f30f218235e">
  <xsd:schema xmlns:xsd="http://www.w3.org/2001/XMLSchema" xmlns:xs="http://www.w3.org/2001/XMLSchema" xmlns:p="http://schemas.microsoft.com/office/2006/metadata/properties" xmlns:ns2="ee8c200f-5b40-4309-82ff-5af4db5b0849" xmlns:ns3="ad3df70a-c192-4aa9-b0ea-dc5c479a5aef" targetNamespace="http://schemas.microsoft.com/office/2006/metadata/properties" ma:root="true" ma:fieldsID="d00866d44e020edb40c0b4611172c1ec" ns2:_="" ns3:_="">
    <xsd:import namespace="ee8c200f-5b40-4309-82ff-5af4db5b0849"/>
    <xsd:import namespace="ad3df70a-c192-4aa9-b0ea-dc5c479a5aef"/>
    <xsd:element name="properties">
      <xsd:complexType>
        <xsd:sequence>
          <xsd:element name="documentManagement">
            <xsd:complexType>
              <xsd:all>
                <xsd:element ref="ns2:_dlc_DocId" minOccurs="0"/>
                <xsd:element ref="ns2:_dlc_DocIdUrl" minOccurs="0"/>
                <xsd:element ref="ns2:_dlc_DocIdPersistId" minOccurs="0"/>
                <xsd:element ref="ns3:ForSignatur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8c200f-5b40-4309-82ff-5af4db5b0849"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d3df70a-c192-4aa9-b0ea-dc5c479a5aef" elementFormDefault="qualified">
    <xsd:import namespace="http://schemas.microsoft.com/office/2006/documentManagement/types"/>
    <xsd:import namespace="http://schemas.microsoft.com/office/infopath/2007/PartnerControls"/>
    <xsd:element name="ForSignature" ma:index="11" nillable="true" ma:displayName="For Signature?" ma:default="0" ma:description="Indicates if the document requires a signature." ma:internalName="ForSignatur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orSignature xmlns="ad3df70a-c192-4aa9-b0ea-dc5c479a5aef">false</ForSignature>
    <_dlc_DocId xmlns="ee8c200f-5b40-4309-82ff-5af4db5b0849">GEARS-1333316594-209598</_dlc_DocId>
    <_dlc_DocIdUrl xmlns="ee8c200f-5b40-4309-82ff-5af4db5b0849">
      <Url>https://army.deps.mil/netcom/sites/GEARS/Live/_layouts/15/DocIdRedir.aspx?ID=GEARS-1333316594-209598</Url>
      <Description>GEARS-1333316594-209598</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E02B396-11EA-4E06-A3F8-9964F45C24BC}">
  <ds:schemaRefs>
    <ds:schemaRef ds:uri="http://schemas.microsoft.com/sharepoint/events"/>
  </ds:schemaRefs>
</ds:datastoreItem>
</file>

<file path=customXml/itemProps2.xml><?xml version="1.0" encoding="utf-8"?>
<ds:datastoreItem xmlns:ds="http://schemas.openxmlformats.org/officeDocument/2006/customXml" ds:itemID="{76E39E31-D0A9-4594-8BCA-13596AA2D9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8c200f-5b40-4309-82ff-5af4db5b0849"/>
    <ds:schemaRef ds:uri="ad3df70a-c192-4aa9-b0ea-dc5c479a5a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4ECA041-1EAF-4B39-827F-278B7B9AEE21}">
  <ds:schemaRefs>
    <ds:schemaRef ds:uri="http://purl.org/dc/elements/1.1/"/>
    <ds:schemaRef ds:uri="http://schemas.microsoft.com/office/2006/metadata/properties"/>
    <ds:schemaRef ds:uri="ee8c200f-5b40-4309-82ff-5af4db5b0849"/>
    <ds:schemaRef ds:uri="ad3df70a-c192-4aa9-b0ea-dc5c479a5aef"/>
    <ds:schemaRef ds:uri="http://purl.org/dc/terms/"/>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http://www.w3.org/XML/1998/namespace"/>
  </ds:schemaRefs>
</ds:datastoreItem>
</file>

<file path=customXml/itemProps4.xml><?xml version="1.0" encoding="utf-8"?>
<ds:datastoreItem xmlns:ds="http://schemas.openxmlformats.org/officeDocument/2006/customXml" ds:itemID="{07C99B22-EF19-4D63-970C-AD43BEE97B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20096</TotalTime>
  <Words>586</Words>
  <Application>Microsoft Office PowerPoint</Application>
  <PresentationFormat>Letter Paper (8.5x11 in)</PresentationFormat>
  <Paragraphs>140</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Elephant</vt:lpstr>
      <vt:lpstr>Franklin Gothic Book</vt:lpstr>
      <vt:lpstr>Franklin Gothic Demi</vt:lpstr>
      <vt:lpstr>Times New Roman</vt:lpstr>
      <vt:lpstr>Office Theme</vt:lpstr>
      <vt:lpstr>PowerPoint Presentation</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Chassin, Dorie R CIV HQDA DAIG</cp:lastModifiedBy>
  <cp:revision>354</cp:revision>
  <cp:lastPrinted>2021-06-29T12:08:12Z</cp:lastPrinted>
  <dcterms:created xsi:type="dcterms:W3CDTF">2017-02-16T17:34:53Z</dcterms:created>
  <dcterms:modified xsi:type="dcterms:W3CDTF">2022-03-28T12:45:07Z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0x0101004614FC3ED41D9542AC1375CCF0E65467</vt:lpwstr>
  </property>
  <property fmtid="{D5CDD505-2E9C-101B-9397-08002B2CF9AE}" pid="3" name="_dlc_DocIdItemGuid">
    <vt:lpwstr>4e13d2a9-3c10-4003-8cce-2707f4e0a4b1</vt:lpwstr>
  </property>
</Properties>
</file>